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1"/>
  </p:notesMasterIdLst>
  <p:handoutMasterIdLst>
    <p:handoutMasterId r:id="rId52"/>
  </p:handoutMasterIdLst>
  <p:sldIdLst>
    <p:sldId id="256" r:id="rId5"/>
    <p:sldId id="285" r:id="rId6"/>
    <p:sldId id="301" r:id="rId7"/>
    <p:sldId id="302" r:id="rId8"/>
    <p:sldId id="303" r:id="rId9"/>
    <p:sldId id="307" r:id="rId10"/>
    <p:sldId id="308" r:id="rId11"/>
    <p:sldId id="309" r:id="rId12"/>
    <p:sldId id="304" r:id="rId13"/>
    <p:sldId id="305" r:id="rId14"/>
    <p:sldId id="306" r:id="rId15"/>
    <p:sldId id="400" r:id="rId16"/>
    <p:sldId id="287" r:id="rId17"/>
    <p:sldId id="310" r:id="rId18"/>
    <p:sldId id="311" r:id="rId19"/>
    <p:sldId id="312" r:id="rId20"/>
    <p:sldId id="399" r:id="rId21"/>
    <p:sldId id="313" r:id="rId22"/>
    <p:sldId id="314" r:id="rId23"/>
    <p:sldId id="315" r:id="rId24"/>
    <p:sldId id="316" r:id="rId25"/>
    <p:sldId id="290" r:id="rId26"/>
    <p:sldId id="291" r:id="rId27"/>
    <p:sldId id="317" r:id="rId28"/>
    <p:sldId id="334" r:id="rId29"/>
    <p:sldId id="335" r:id="rId30"/>
    <p:sldId id="336" r:id="rId31"/>
    <p:sldId id="289" r:id="rId32"/>
    <p:sldId id="319" r:id="rId33"/>
    <p:sldId id="320" r:id="rId34"/>
    <p:sldId id="321" r:id="rId35"/>
    <p:sldId id="286" r:id="rId36"/>
    <p:sldId id="322" r:id="rId37"/>
    <p:sldId id="323" r:id="rId38"/>
    <p:sldId id="324" r:id="rId39"/>
    <p:sldId id="326" r:id="rId40"/>
    <p:sldId id="327" r:id="rId41"/>
    <p:sldId id="328" r:id="rId42"/>
    <p:sldId id="329" r:id="rId43"/>
    <p:sldId id="330" r:id="rId44"/>
    <p:sldId id="300" r:id="rId45"/>
    <p:sldId id="292" r:id="rId46"/>
    <p:sldId id="331" r:id="rId47"/>
    <p:sldId id="332" r:id="rId48"/>
    <p:sldId id="333" r:id="rId49"/>
    <p:sldId id="26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285"/>
            <p14:sldId id="301"/>
            <p14:sldId id="302"/>
            <p14:sldId id="303"/>
            <p14:sldId id="307"/>
            <p14:sldId id="308"/>
            <p14:sldId id="309"/>
            <p14:sldId id="304"/>
            <p14:sldId id="305"/>
            <p14:sldId id="306"/>
            <p14:sldId id="400"/>
            <p14:sldId id="287"/>
            <p14:sldId id="310"/>
            <p14:sldId id="311"/>
            <p14:sldId id="312"/>
            <p14:sldId id="399"/>
            <p14:sldId id="313"/>
            <p14:sldId id="314"/>
            <p14:sldId id="315"/>
            <p14:sldId id="316"/>
            <p14:sldId id="290"/>
            <p14:sldId id="291"/>
            <p14:sldId id="317"/>
            <p14:sldId id="334"/>
            <p14:sldId id="335"/>
            <p14:sldId id="336"/>
            <p14:sldId id="289"/>
            <p14:sldId id="319"/>
            <p14:sldId id="320"/>
            <p14:sldId id="321"/>
            <p14:sldId id="286"/>
            <p14:sldId id="322"/>
            <p14:sldId id="323"/>
            <p14:sldId id="324"/>
            <p14:sldId id="326"/>
            <p14:sldId id="327"/>
            <p14:sldId id="328"/>
            <p14:sldId id="329"/>
            <p14:sldId id="330"/>
            <p14:sldId id="300"/>
            <p14:sldId id="292"/>
            <p14:sldId id="331"/>
            <p14:sldId id="332"/>
            <p14:sldId id="333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28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4/17/2026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4/17/2026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8FDD07-BD1B-0204-896A-7920A98DF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909B5C-17A0-6B22-BD60-08C0B48CC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3868B2-E341-16E7-5B5C-EC241E74BB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AD6C9-21DC-780B-4619-DEEC608F22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5002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openclipart.org/detail/167549/fwd__bubble_hand_drawn-by-rejon-177666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svg.org/dont-turn-on-working-people-ukrainian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svg.org/dont-turn-on-working-people-ukrainian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pn.com/soccer/story/_/id/37946607/transfer-talk-manchester-city-turn-barcelona-frenkie-de-jong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pn.com/soccer/story/_/id/37946607/transfer-talk-manchester-city-turn-barcelona-frenkie-de-jong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hyperlink" Target="https://www.espn.com/soccer/story/_/id/37946607/transfer-talk-manchester-city-turn-barcelona-frenkie-de-jong" TargetMode="External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7" y="2395728"/>
            <a:ext cx="8608877" cy="1243584"/>
          </a:xfrm>
        </p:spPr>
        <p:txBody>
          <a:bodyPr/>
          <a:lstStyle/>
          <a:p>
            <a:r>
              <a:rPr lang="en-US" dirty="0"/>
              <a:t>Packing and Shipping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Many New Features in EPICS 10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874A8-B46C-E615-443E-E540CE997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A91C73-63E0-BD5E-B449-20A39A4A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CFD16-EF3E-5493-3BD1-842FD5ABF53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2DEBA-A496-1DE0-5313-28694DD9ECC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0C69355-1A9F-A17E-0EC5-9FFFC8B68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381" y="136525"/>
            <a:ext cx="8095238" cy="65809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7251D3-DF82-BDB4-E827-AFF2FCAA3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887400" y="3009072"/>
            <a:ext cx="2512437" cy="287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A1E72-D94A-4279-F88F-185FDD370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To Support this EPICS 10 Feature,</a:t>
            </a:r>
            <a:br>
              <a:rPr lang="en-US" dirty="0"/>
            </a:br>
            <a:r>
              <a:rPr lang="en-US" dirty="0"/>
              <a:t>Your Manifest Report Needs an 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483330-6612-F7E5-C313-AA4032DCF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CAEF0-B910-CA63-2946-BB6E23680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8109953" cy="4093243"/>
          </a:xfrm>
        </p:spPr>
        <p:txBody>
          <a:bodyPr/>
          <a:lstStyle/>
          <a:p>
            <a:r>
              <a:rPr lang="en-US" dirty="0"/>
              <a:t>An update to the Manifest report is needed</a:t>
            </a:r>
          </a:p>
          <a:p>
            <a:r>
              <a:rPr lang="en-US" dirty="0"/>
              <a:t>We will look at that tomorrow at 10:35 and in the Training Day on Wednesday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4B794-9D79-3FD6-8903-2C7D08D5B06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02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32057-68B5-190D-DBC3-AA490CBA0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A2143-D9EF-1A24-B0CB-8496CB0D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Consideration for Manifest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9E0759-2DE3-EAB4-1D85-8896C2BFE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C21661-D6F5-B526-815E-A8B737D304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10671176" cy="4093243"/>
          </a:xfrm>
        </p:spPr>
        <p:txBody>
          <a:bodyPr/>
          <a:lstStyle/>
          <a:p>
            <a:r>
              <a:rPr lang="en-US" dirty="0"/>
              <a:t>The new Status * tickets will not exist immediately</a:t>
            </a:r>
            <a:br>
              <a:rPr lang="en-US" dirty="0"/>
            </a:br>
            <a:r>
              <a:rPr lang="en-US" dirty="0"/>
              <a:t>after installing EPICS 10</a:t>
            </a:r>
          </a:p>
          <a:p>
            <a:pPr lvl="1"/>
            <a:r>
              <a:rPr lang="en-US" dirty="0"/>
              <a:t>You have to print some OSP tickets in EPICS 10 first</a:t>
            </a:r>
          </a:p>
          <a:p>
            <a:r>
              <a:rPr lang="en-US" dirty="0"/>
              <a:t>The new Manifest looks for status * tickets (not status O)</a:t>
            </a:r>
          </a:p>
          <a:p>
            <a:r>
              <a:rPr lang="en-US" dirty="0"/>
              <a:t>So, you should wait just a bit before using the new Manifest</a:t>
            </a:r>
          </a:p>
          <a:p>
            <a:pPr lvl="1"/>
            <a:r>
              <a:rPr lang="en-US" dirty="0"/>
              <a:t>A few days… a week (?)</a:t>
            </a:r>
          </a:p>
          <a:p>
            <a:r>
              <a:rPr lang="en-US" dirty="0"/>
              <a:t>But go ahead and update a copy of your Manifest now </a:t>
            </a:r>
            <a:br>
              <a:rPr lang="en-US" dirty="0"/>
            </a:br>
            <a:r>
              <a:rPr lang="en-US" dirty="0"/>
              <a:t>so you’re ready to just drop it in when you are ready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32702-8109-9BA3-32A8-E7E744AF396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40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08BDFB-AD77-5A67-C2A3-1BE94A4895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490C65-608D-C659-04C9-3B3B79CD1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380B0D-D867-64DC-68D8-772C40118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Shipping Alerts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9EEC10-5646-F89C-0D1E-153618505C6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Star: 7 Points 5">
            <a:extLst>
              <a:ext uri="{FF2B5EF4-FFF2-40B4-BE49-F238E27FC236}">
                <a16:creationId xmlns:a16="http://schemas.microsoft.com/office/drawing/2014/main" id="{79794B7F-25A0-3790-8E1E-D8EB5B0E2D06}"/>
              </a:ext>
            </a:extLst>
          </p:cNvPr>
          <p:cNvSpPr/>
          <p:nvPr/>
        </p:nvSpPr>
        <p:spPr>
          <a:xfrm rot="482684">
            <a:off x="7124624" y="429029"/>
            <a:ext cx="3487479" cy="3292475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2800" b="1" dirty="0"/>
            </a:br>
            <a:r>
              <a:rPr lang="en-US" sz="3200" b="1" dirty="0"/>
              <a:t>Wishlist </a:t>
            </a:r>
          </a:p>
          <a:p>
            <a:pPr algn="ctr"/>
            <a:r>
              <a:rPr lang="en-US" sz="3200" b="1" dirty="0"/>
              <a:t>2020 </a:t>
            </a:r>
          </a:p>
          <a:p>
            <a:pPr algn="ctr"/>
            <a:r>
              <a:rPr lang="en-US" sz="3200" b="1" dirty="0"/>
              <a:t>#15</a:t>
            </a:r>
          </a:p>
        </p:txBody>
      </p:sp>
    </p:spTree>
    <p:extLst>
      <p:ext uri="{BB962C8B-B14F-4D97-AF65-F5344CB8AC3E}">
        <p14:creationId xmlns:p14="http://schemas.microsoft.com/office/powerpoint/2010/main" val="17447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92BD303-9618-A5F4-1CE3-5518E07D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Alert the Shipping Department </a:t>
            </a:r>
            <a:br>
              <a:rPr lang="en-US" dirty="0"/>
            </a:br>
            <a:r>
              <a:rPr lang="en-US" dirty="0"/>
              <a:t>with Notes and Alerts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F13818-030D-1DA7-9193-36E0043BD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5F685A-AEDB-C7F5-EED9-9CB532DDB6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With EPICS 10, you can create an Alert for the Shipping department</a:t>
            </a:r>
          </a:p>
          <a:p>
            <a:r>
              <a:rPr lang="en-US" dirty="0"/>
              <a:t>The alert will appear for both Standard and Enhanced shipping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053F3-3614-7440-7A1B-03246189DC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27DA5D-557A-3516-99C8-0A24C994FF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37400" y="1984849"/>
            <a:ext cx="4114800" cy="41148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95AF34-9A5E-F17E-7D43-E227B1D644E6}"/>
              </a:ext>
            </a:extLst>
          </p:cNvPr>
          <p:cNvSpPr txBox="1"/>
          <p:nvPr/>
        </p:nvSpPr>
        <p:spPr>
          <a:xfrm>
            <a:off x="8811490" y="2955636"/>
            <a:ext cx="54494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01906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AB497-321D-A1B4-7AD9-ACBFA1868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and Alerts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C1D1F9-38A0-2AAF-049C-BCFCD6916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4DC406-64A2-C4C2-D82C-56263A5816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8242300" cy="4093243"/>
          </a:xfrm>
        </p:spPr>
        <p:txBody>
          <a:bodyPr/>
          <a:lstStyle/>
          <a:p>
            <a:r>
              <a:rPr lang="en-US" dirty="0"/>
              <a:t>Create the Alert from the Notes and Alerts screen</a:t>
            </a:r>
          </a:p>
          <a:p>
            <a:r>
              <a:rPr lang="en-US" dirty="0"/>
              <a:t>The following example is Shipping Alert for…</a:t>
            </a:r>
          </a:p>
          <a:p>
            <a:pPr lvl="1"/>
            <a:r>
              <a:rPr lang="en-US" dirty="0"/>
              <a:t>Customer 18000</a:t>
            </a:r>
          </a:p>
          <a:p>
            <a:pPr lvl="1"/>
            <a:r>
              <a:rPr lang="en-US" dirty="0"/>
              <a:t>Length is 16 feet or more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4D141-9A8C-398D-AA71-25B69CC6B4E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9AB062-4851-5FAC-B842-8BC1B51E0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37400" y="1984849"/>
            <a:ext cx="4114800" cy="41148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AAB8A0A-371F-561C-1DC4-0BFB4D728409}"/>
              </a:ext>
            </a:extLst>
          </p:cNvPr>
          <p:cNvSpPr txBox="1"/>
          <p:nvPr/>
        </p:nvSpPr>
        <p:spPr>
          <a:xfrm>
            <a:off x="8811490" y="2955636"/>
            <a:ext cx="54494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9109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6140A-17EF-9160-FDE1-45986B9AB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24C5A99-FB91-1CB0-18D0-E8A47B45C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A4117A-A0EE-C76B-AD4C-C41204662B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CDC15-842E-F6E6-C6A6-BE2BF4CBDA3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A5A93E-6597-1C9E-AA35-5B4F87AA7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0483" y="0"/>
            <a:ext cx="86710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3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8C5A4-CF5F-AFEC-CEDB-B837795DD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17150-4C55-82B6-582A-1725ABBAD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6C8AF6-D7A7-D66F-477F-207A3672B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60C32B-7936-A469-F406-B5741B468C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E1ED78-A5AB-C82F-6C34-11A37626D12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D2F642-3B77-621A-4EEE-2FF7413DB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4" y="0"/>
            <a:ext cx="12154046" cy="961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3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A65C6-C0A2-5AE8-AC22-F165AB65C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2521D-287F-A210-378F-D873DDAD4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7CC1BF-EE27-23A7-5CC5-AEF08AD1D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181C6-D29E-0C28-BBB5-ED3871B447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77333-C878-EB81-0D15-6E6BDD62D2F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163E1D-06C0-7B63-24B8-50AD5556E1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965" b="12914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A85C4081-E0C7-F0B4-DC43-1C9FF3308C0D}"/>
              </a:ext>
            </a:extLst>
          </p:cNvPr>
          <p:cNvSpPr/>
          <p:nvPr/>
        </p:nvSpPr>
        <p:spPr>
          <a:xfrm>
            <a:off x="5799220" y="4984156"/>
            <a:ext cx="3573379" cy="64130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New selection for Shipping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D8F0ED3-7F26-7EEC-CCE4-BA467CD3147D}"/>
              </a:ext>
            </a:extLst>
          </p:cNvPr>
          <p:cNvSpPr/>
          <p:nvPr/>
        </p:nvSpPr>
        <p:spPr>
          <a:xfrm>
            <a:off x="3729789" y="542925"/>
            <a:ext cx="2695074" cy="78054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643DE03-4074-9D9E-295C-AA75DCD40232}"/>
              </a:ext>
            </a:extLst>
          </p:cNvPr>
          <p:cNvSpPr/>
          <p:nvPr/>
        </p:nvSpPr>
        <p:spPr>
          <a:xfrm>
            <a:off x="260683" y="1730041"/>
            <a:ext cx="2578770" cy="78054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1594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6DC38-771B-C359-2BE6-3FCCDC5A8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FEC62E-03A1-22DC-2D73-145F17E52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F9C3B-61F3-9F69-032E-78EB4FFB68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C2528-7F47-0023-1D94-35DF561EF73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6C1089-1919-ABEC-369D-229AB08AC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037688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297741B-141C-34BF-0BFC-469F81B24901}"/>
              </a:ext>
            </a:extLst>
          </p:cNvPr>
          <p:cNvSpPr/>
          <p:nvPr/>
        </p:nvSpPr>
        <p:spPr>
          <a:xfrm>
            <a:off x="6621426" y="5441950"/>
            <a:ext cx="3891516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Standard Shipping</a:t>
            </a:r>
          </a:p>
        </p:txBody>
      </p:sp>
    </p:spTree>
    <p:extLst>
      <p:ext uri="{BB962C8B-B14F-4D97-AF65-F5344CB8AC3E}">
        <p14:creationId xmlns:p14="http://schemas.microsoft.com/office/powerpoint/2010/main" val="393146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5CB8F8-BA7F-422F-ECFB-B9E096DC18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Often-requested, Long-awaited. It’s here!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2509E-826C-D317-992F-8E73106B6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CCD98A-759D-E3C0-65A7-C25D9B8CD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3" y="3886200"/>
            <a:ext cx="8260621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Reprint </a:t>
            </a:r>
            <a:br>
              <a:rPr lang="en-US" dirty="0"/>
            </a:br>
            <a:r>
              <a:rPr lang="en-US" dirty="0"/>
              <a:t>Outside Processor Manifest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F485C-BC23-DAE3-523B-74AB9E7519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Star: 7 Points 5">
            <a:extLst>
              <a:ext uri="{FF2B5EF4-FFF2-40B4-BE49-F238E27FC236}">
                <a16:creationId xmlns:a16="http://schemas.microsoft.com/office/drawing/2014/main" id="{C40BC93A-10EB-A365-08ED-944634D3009B}"/>
              </a:ext>
            </a:extLst>
          </p:cNvPr>
          <p:cNvSpPr/>
          <p:nvPr/>
        </p:nvSpPr>
        <p:spPr>
          <a:xfrm rot="482684">
            <a:off x="7124624" y="429029"/>
            <a:ext cx="3487479" cy="3292475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2800" b="1" dirty="0"/>
            </a:br>
            <a:r>
              <a:rPr lang="en-US" sz="3200" b="1" dirty="0"/>
              <a:t>Wishlist </a:t>
            </a:r>
          </a:p>
          <a:p>
            <a:pPr algn="ctr"/>
            <a:r>
              <a:rPr lang="en-US" sz="3200" b="1" dirty="0"/>
              <a:t>2020 </a:t>
            </a:r>
          </a:p>
          <a:p>
            <a:pPr algn="ctr"/>
            <a:r>
              <a:rPr lang="en-US" sz="3200" b="1" dirty="0"/>
              <a:t>#8</a:t>
            </a:r>
          </a:p>
        </p:txBody>
      </p:sp>
    </p:spTree>
    <p:extLst>
      <p:ext uri="{BB962C8B-B14F-4D97-AF65-F5344CB8AC3E}">
        <p14:creationId xmlns:p14="http://schemas.microsoft.com/office/powerpoint/2010/main" val="56049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176DB-B3AB-6D86-DA58-AF1F919C2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84847B-7DB3-14CE-ADD1-36CAB5645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345358-C077-D925-2F07-88F0EF46E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E6E2E2-1A57-5874-BE58-856D9C3FB89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C06A63-EE6A-2138-BCAA-5270C6BAC8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8405" y="0"/>
            <a:ext cx="899518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B763A4E-B8E5-B08D-2621-1BA0E8310CFE}"/>
              </a:ext>
            </a:extLst>
          </p:cNvPr>
          <p:cNvSpPr/>
          <p:nvPr/>
        </p:nvSpPr>
        <p:spPr>
          <a:xfrm>
            <a:off x="7118498" y="4665889"/>
            <a:ext cx="3891516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Enhanced Shipping</a:t>
            </a:r>
          </a:p>
        </p:txBody>
      </p:sp>
    </p:spTree>
    <p:extLst>
      <p:ext uri="{BB962C8B-B14F-4D97-AF65-F5344CB8AC3E}">
        <p14:creationId xmlns:p14="http://schemas.microsoft.com/office/powerpoint/2010/main" val="86007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D2E4E5-3137-8E85-E5F0-BAB062019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F6F1E-48C9-F2DB-7B40-76FAC5947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8C88CC-5974-7C22-36B5-13080037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5ADBB3-DF61-466A-996A-87E6B6F034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E22EF-FEF9-1E0E-89BE-D5404C210DB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EEC7B5-5942-C96A-1A04-E1F81DB63A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6427" b="979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5FA810-46A4-4D4E-B8C3-A23CF6F1B50C}"/>
              </a:ext>
            </a:extLst>
          </p:cNvPr>
          <p:cNvSpPr/>
          <p:nvPr/>
        </p:nvSpPr>
        <p:spPr>
          <a:xfrm>
            <a:off x="7118498" y="4665889"/>
            <a:ext cx="3891516" cy="9144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Enhanced Shipping</a:t>
            </a:r>
          </a:p>
        </p:txBody>
      </p:sp>
    </p:spTree>
    <p:extLst>
      <p:ext uri="{BB962C8B-B14F-4D97-AF65-F5344CB8AC3E}">
        <p14:creationId xmlns:p14="http://schemas.microsoft.com/office/powerpoint/2010/main" val="2495651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196CAA-15A6-C561-1028-0323C8967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" y="3886200"/>
            <a:ext cx="9311356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Build Picklists More Efficiently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B19CB0-2886-335D-5ACA-907EA89A42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Enhanced Shipping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650CD6-A001-34ED-BC80-3C411B1C2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61ABD-A4EC-CC6E-A899-79210C00C04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90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622C1B4-A125-A6FC-BE18-64D0BCA89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Go Directly to Picklist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77F3427-60DE-23AB-4371-52BF6B8CA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07FB40-D3FA-F27E-948F-8A78B4D9F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50B49-4154-8966-806D-649F7C46722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3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F8B083D-8AD5-094B-064B-946F657AF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 Directly to Picklist Tab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7480E0-11BE-A0CA-F327-7E275690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24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A363113-FC27-9733-6223-957770C711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10223500" cy="5054815"/>
          </a:xfrm>
        </p:spPr>
        <p:txBody>
          <a:bodyPr/>
          <a:lstStyle/>
          <a:p>
            <a:r>
              <a:rPr lang="en-US" dirty="0"/>
              <a:t>After planning a new Picklist or Truck…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Click Yes to go directly to the Build Picklist tab</a:t>
            </a:r>
          </a:p>
          <a:p>
            <a:r>
              <a:rPr lang="en-US" dirty="0"/>
              <a:t>Click No to continue adding more Picklists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EF5C2-BDAB-C1D8-650D-E80070B88D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285ED2-4E08-D021-F9B4-3B4D1DCBF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3820" y="2124165"/>
            <a:ext cx="7564360" cy="279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5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D3D4D-8C3E-7BD0-6C58-C781767F2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3F258B-0ED7-2E08-CD28-2F679C6C5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FBF37A-E551-C53F-E8B2-D308D30C28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C24C2-6D08-DD60-2436-9D3D41A02CF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F7BDC6B-7A8D-CADB-5628-0EA1D12D8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56286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0A7A64-52E3-936F-4B26-595D5CEC06C8}"/>
              </a:ext>
            </a:extLst>
          </p:cNvPr>
          <p:cNvSpPr/>
          <p:nvPr/>
        </p:nvSpPr>
        <p:spPr>
          <a:xfrm>
            <a:off x="2514600" y="4235116"/>
            <a:ext cx="6954253" cy="73392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Create a new picklist and save it</a:t>
            </a:r>
          </a:p>
        </p:txBody>
      </p:sp>
    </p:spTree>
    <p:extLst>
      <p:ext uri="{BB962C8B-B14F-4D97-AF65-F5344CB8AC3E}">
        <p14:creationId xmlns:p14="http://schemas.microsoft.com/office/powerpoint/2010/main" val="3622376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5B898-D53C-A7EF-4621-412FBE196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91DA14-3932-48DE-ECCE-C9152838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343B8E-3551-D3FF-2A85-98E8AF80BC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C088F-95E3-2B47-6E44-8BA4B51DD95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AA1B95-48E1-7F85-B88F-7332BE972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53777" cy="8606251"/>
          </a:xfrm>
          <a:prstGeom prst="rect">
            <a:avLst/>
          </a:prstGeom>
        </p:spPr>
      </p:pic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ED334651-75D8-85F4-F574-DAF5550339E0}"/>
              </a:ext>
            </a:extLst>
          </p:cNvPr>
          <p:cNvSpPr/>
          <p:nvPr/>
        </p:nvSpPr>
        <p:spPr>
          <a:xfrm>
            <a:off x="4319337" y="5402179"/>
            <a:ext cx="2286000" cy="697832"/>
          </a:xfrm>
          <a:prstGeom prst="wedgeRectCallout">
            <a:avLst>
              <a:gd name="adj1" fmla="val 20249"/>
              <a:gd name="adj2" fmla="val -143724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Click Yes</a:t>
            </a:r>
          </a:p>
        </p:txBody>
      </p:sp>
    </p:spTree>
    <p:extLst>
      <p:ext uri="{BB962C8B-B14F-4D97-AF65-F5344CB8AC3E}">
        <p14:creationId xmlns:p14="http://schemas.microsoft.com/office/powerpoint/2010/main" val="250407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7B534-7D2A-8CAA-D808-8DE307140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B87821-6F45-919B-A861-03BAE0D9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66B548-6EA0-8A2B-4089-C401CE3821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C7243-27E3-E495-3807-8E6E6752CAF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492FE8-7A01-E494-35C8-B389D42D4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56286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96D48F33-7EBA-5B87-7E52-C40F0F3B254C}"/>
              </a:ext>
            </a:extLst>
          </p:cNvPr>
          <p:cNvSpPr/>
          <p:nvPr/>
        </p:nvSpPr>
        <p:spPr>
          <a:xfrm>
            <a:off x="3124200" y="749097"/>
            <a:ext cx="2695074" cy="78054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13AD5D-8F9D-4B8B-9AA5-DD9D0179EFE6}"/>
              </a:ext>
            </a:extLst>
          </p:cNvPr>
          <p:cNvSpPr/>
          <p:nvPr/>
        </p:nvSpPr>
        <p:spPr>
          <a:xfrm>
            <a:off x="2723147" y="4514963"/>
            <a:ext cx="6954253" cy="73392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Start building your picklist</a:t>
            </a:r>
          </a:p>
        </p:txBody>
      </p:sp>
    </p:spTree>
    <p:extLst>
      <p:ext uri="{BB962C8B-B14F-4D97-AF65-F5344CB8AC3E}">
        <p14:creationId xmlns:p14="http://schemas.microsoft.com/office/powerpoint/2010/main" val="38533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6154486-F54B-10F8-AAF3-8F88EB8F7A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Enhanced Shipping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F30A7A-36CF-BB44-956D-2A9DE4E7A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28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63E5A15-B52B-D4D7-295C-B08A81621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Multi-select List Boxes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ADA7C-1675-3562-657E-7453567A1CB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60687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4663B7C-2B10-56A0-E788-8A7A9B487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Select Multiple Items from List Boxes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9B3CEE-EB52-B8F4-C74E-AB438F71B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29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3D5FFF-6B54-E6E9-B994-FB3B473862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finding items available to ship, you can select multiple…</a:t>
            </a:r>
          </a:p>
          <a:p>
            <a:pPr lvl="1"/>
            <a:r>
              <a:rPr lang="en-US" dirty="0"/>
              <a:t>Customers</a:t>
            </a:r>
          </a:p>
          <a:p>
            <a:pPr lvl="1"/>
            <a:r>
              <a:rPr lang="en-US" dirty="0"/>
              <a:t>Load Zones</a:t>
            </a:r>
          </a:p>
          <a:p>
            <a:pPr lvl="1"/>
            <a:r>
              <a:rPr lang="en-US" dirty="0"/>
              <a:t>Cities</a:t>
            </a:r>
          </a:p>
          <a:p>
            <a:pPr lvl="1"/>
            <a:r>
              <a:rPr lang="en-US" dirty="0"/>
              <a:t>States</a:t>
            </a:r>
          </a:p>
          <a:p>
            <a:pPr lvl="1"/>
            <a:r>
              <a:rPr lang="en-US" dirty="0"/>
              <a:t>Postal Codes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54EF3A-B6F7-A60E-8AEA-EFC2E66E3B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1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47303F3-988A-317D-F93D-E75CCE015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Reprint Outside Processor Manifests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BFF513-ACAE-7AC8-C02B-6B715FD4D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545E446-B654-F594-0AF0-8FE4DD7F2E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9998911" cy="4892373"/>
          </a:xfrm>
        </p:spPr>
        <p:txBody>
          <a:bodyPr/>
          <a:lstStyle/>
          <a:p>
            <a:r>
              <a:rPr lang="en-US" dirty="0"/>
              <a:t>Why can’t I do this in EPICS V9?</a:t>
            </a:r>
          </a:p>
          <a:p>
            <a:pPr lvl="1"/>
            <a:r>
              <a:rPr lang="en-US" dirty="0"/>
              <a:t>The problem is ticket status</a:t>
            </a:r>
          </a:p>
          <a:p>
            <a:r>
              <a:rPr lang="en-US" dirty="0"/>
              <a:t>Tickets are sent to OSP as status O </a:t>
            </a:r>
          </a:p>
          <a:p>
            <a:r>
              <a:rPr lang="en-US" dirty="0"/>
              <a:t>They are received as status R tickets</a:t>
            </a:r>
            <a:br>
              <a:rPr lang="en-US" dirty="0"/>
            </a:br>
            <a:r>
              <a:rPr lang="en-US" dirty="0"/>
              <a:t>and…</a:t>
            </a:r>
          </a:p>
          <a:p>
            <a:r>
              <a:rPr lang="en-US" dirty="0"/>
              <a:t>The original status O ticket(s) are </a:t>
            </a:r>
            <a:r>
              <a:rPr lang="en-US" i="1" dirty="0"/>
              <a:t>deleted</a:t>
            </a:r>
          </a:p>
          <a:p>
            <a:r>
              <a:rPr lang="en-US" dirty="0"/>
              <a:t>Any remaining tickets still at the processor are </a:t>
            </a:r>
            <a:br>
              <a:rPr lang="en-US" dirty="0"/>
            </a:br>
            <a:r>
              <a:rPr lang="en-US" dirty="0"/>
              <a:t>collected into a single, </a:t>
            </a:r>
            <a:r>
              <a:rPr lang="en-US" i="1" dirty="0"/>
              <a:t>new </a:t>
            </a:r>
            <a:r>
              <a:rPr lang="en-US" dirty="0"/>
              <a:t>status O ticket</a:t>
            </a:r>
          </a:p>
          <a:p>
            <a:r>
              <a:rPr lang="en-US" dirty="0"/>
              <a:t>So, there are no tickets to show when reprinting the manifest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90569-4DD6-CF5C-2388-AC9C7E6E2A6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13D644-00F3-3931-42B7-817439428243}"/>
              </a:ext>
            </a:extLst>
          </p:cNvPr>
          <p:cNvSpPr/>
          <p:nvPr/>
        </p:nvSpPr>
        <p:spPr>
          <a:xfrm>
            <a:off x="6311847" y="666881"/>
            <a:ext cx="161502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242DF0-7657-1734-6651-25DDCCE3D598}"/>
              </a:ext>
            </a:extLst>
          </p:cNvPr>
          <p:cNvSpPr/>
          <p:nvPr/>
        </p:nvSpPr>
        <p:spPr>
          <a:xfrm>
            <a:off x="8245951" y="2321004"/>
            <a:ext cx="161502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A6FFCC-9A35-CEE2-BBD1-EBA451DA9F5E}"/>
              </a:ext>
            </a:extLst>
          </p:cNvPr>
          <p:cNvSpPr/>
          <p:nvPr/>
        </p:nvSpPr>
        <p:spPr>
          <a:xfrm>
            <a:off x="10447447" y="3975931"/>
            <a:ext cx="161502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</a:rPr>
              <a:t>O</a:t>
            </a:r>
          </a:p>
        </p:txBody>
      </p:sp>
      <p:sp>
        <p:nvSpPr>
          <p:cNvPr id="11" name="Arrow: Bent-Up 10">
            <a:extLst>
              <a:ext uri="{FF2B5EF4-FFF2-40B4-BE49-F238E27FC236}">
                <a16:creationId xmlns:a16="http://schemas.microsoft.com/office/drawing/2014/main" id="{2DF14CC4-1D39-2004-1120-98DCE5795804}"/>
              </a:ext>
            </a:extLst>
          </p:cNvPr>
          <p:cNvSpPr/>
          <p:nvPr/>
        </p:nvSpPr>
        <p:spPr>
          <a:xfrm rot="5400000">
            <a:off x="7071300" y="2875426"/>
            <a:ext cx="1007663" cy="1022556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Bent-Up 11">
            <a:extLst>
              <a:ext uri="{FF2B5EF4-FFF2-40B4-BE49-F238E27FC236}">
                <a16:creationId xmlns:a16="http://schemas.microsoft.com/office/drawing/2014/main" id="{BF7E576C-CAAB-9779-F188-7C7E6FD821DE}"/>
              </a:ext>
            </a:extLst>
          </p:cNvPr>
          <p:cNvSpPr/>
          <p:nvPr/>
        </p:nvSpPr>
        <p:spPr>
          <a:xfrm rot="5400000">
            <a:off x="9321418" y="4422605"/>
            <a:ext cx="1007663" cy="1022556"/>
          </a:xfrm>
          <a:prstGeom prst="bent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6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4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6" presetClass="emph" presetSubtype="0" repeatCount="indefinite" fill="hold" grpId="3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4" grpId="0"/>
      <p:bldP spid="4" grpId="1"/>
      <p:bldP spid="4" grpId="2"/>
      <p:bldP spid="4" grpId="3"/>
      <p:bldP spid="9" grpId="0"/>
      <p:bldP spid="10" grpId="0"/>
      <p:bldP spid="11" grpId="0" animBg="1"/>
      <p:bldP spid="11" grpId="1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12015-CC9A-2AA8-5EB1-351E01FB4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EB8320-6610-A6CF-DD47-35C13061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30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DD4791-653B-63C0-A199-E0C52B1A68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323F16-2F43-BF73-A965-97B746347C9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CB88D7-1E67-4CEE-A4FD-798150D1CB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251"/>
          <a:stretch>
            <a:fillRect/>
          </a:stretch>
        </p:blipFill>
        <p:spPr>
          <a:xfrm>
            <a:off x="123712" y="0"/>
            <a:ext cx="11944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988FDD-7D66-EE15-C3EB-C98FBC99A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64CC3-7733-B8B8-ADDF-C0135A7B59F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FFCC53-3229-2E3E-6D32-F48E56DDF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91" y="4004609"/>
            <a:ext cx="3559524" cy="20238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D6C968-E851-2DAA-FFA8-11578BD7A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338" y="916571"/>
            <a:ext cx="7785714" cy="20238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D30B86A-2E07-2D64-5763-5DFBC0BED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310" y="4004609"/>
            <a:ext cx="2000000" cy="20238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FA8E4E-FE9F-7BF9-0096-9AE086AC7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4296" y="916570"/>
            <a:ext cx="1619048" cy="20238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BA20F2-4502-6C04-12C7-CD538970FD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0114" y="4004609"/>
            <a:ext cx="2738095" cy="202381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A9252B9-DC44-725E-789A-D0CD23BB535D}"/>
              </a:ext>
            </a:extLst>
          </p:cNvPr>
          <p:cNvSpPr/>
          <p:nvPr/>
        </p:nvSpPr>
        <p:spPr>
          <a:xfrm>
            <a:off x="3309827" y="329851"/>
            <a:ext cx="2264735" cy="4997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Customers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485C398-700F-4421-5704-B1E1F429DDD0}"/>
              </a:ext>
            </a:extLst>
          </p:cNvPr>
          <p:cNvSpPr/>
          <p:nvPr/>
        </p:nvSpPr>
        <p:spPr>
          <a:xfrm>
            <a:off x="9133474" y="329851"/>
            <a:ext cx="2264735" cy="4997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Postal Codes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D865B7-4CC8-AD4B-822F-43B04756BA72}"/>
              </a:ext>
            </a:extLst>
          </p:cNvPr>
          <p:cNvSpPr/>
          <p:nvPr/>
        </p:nvSpPr>
        <p:spPr>
          <a:xfrm>
            <a:off x="1420374" y="3417890"/>
            <a:ext cx="2264735" cy="4997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Load Zones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81F0F9-D333-1832-D49F-F9F8BD0CC0E9}"/>
              </a:ext>
            </a:extLst>
          </p:cNvPr>
          <p:cNvSpPr/>
          <p:nvPr/>
        </p:nvSpPr>
        <p:spPr>
          <a:xfrm>
            <a:off x="5402942" y="3429000"/>
            <a:ext cx="2264735" cy="4997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Cities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2A0C644-3966-96D3-0DEE-19449C17D439}"/>
              </a:ext>
            </a:extLst>
          </p:cNvPr>
          <p:cNvSpPr/>
          <p:nvPr/>
        </p:nvSpPr>
        <p:spPr>
          <a:xfrm>
            <a:off x="8838609" y="3417890"/>
            <a:ext cx="2264735" cy="49973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States</a:t>
            </a:r>
          </a:p>
        </p:txBody>
      </p:sp>
    </p:spTree>
    <p:extLst>
      <p:ext uri="{BB962C8B-B14F-4D97-AF65-F5344CB8AC3E}">
        <p14:creationId xmlns:p14="http://schemas.microsoft.com/office/powerpoint/2010/main" val="23946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86D74D2-3AE9-C49B-C8EF-4F563D3C0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Custom Packing Ticket for Parts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9B8CED-639B-FAC6-241F-4A24C81C6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5922518-8B9E-440D-5A5A-A93990C9F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" y="3886200"/>
            <a:ext cx="9994922" cy="859055"/>
          </a:xfrm>
        </p:spPr>
        <p:txBody>
          <a:bodyPr>
            <a:normAutofit/>
          </a:bodyPr>
          <a:lstStyle/>
          <a:p>
            <a:r>
              <a:rPr lang="en-US"/>
              <a:t>Part-specific Packing Ticket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83E90-3B0B-A983-2655-3BF1A61028E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53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BBC001B-EEA6-6F0B-ADBC-7E9E6A077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Customized Packing Ticket for </a:t>
            </a:r>
            <a:br>
              <a:rPr lang="en-US" dirty="0"/>
            </a:br>
            <a:r>
              <a:rPr lang="en-US" i="1" dirty="0"/>
              <a:t>Customers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DDA43F-3C38-5AE3-8AD1-90BC58936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5DE7E6D-0B5D-80EF-7327-4752848ED2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8167873" cy="4093243"/>
          </a:xfrm>
        </p:spPr>
        <p:txBody>
          <a:bodyPr/>
          <a:lstStyle/>
          <a:p>
            <a:r>
              <a:rPr lang="en-US" dirty="0"/>
              <a:t>This has been in EPICS forever, or pretty close to forever</a:t>
            </a:r>
          </a:p>
          <a:p>
            <a:r>
              <a:rPr lang="en-US" dirty="0"/>
              <a:t>Make a packing ticket report in Crystal Reports to the specific requirements of a customer</a:t>
            </a:r>
          </a:p>
          <a:p>
            <a:r>
              <a:rPr lang="en-US" dirty="0"/>
              <a:t>Assign it to the customer using the Crystal Ticket field on the Maintain Customers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A0417-1AD1-4A5C-98E8-65D4335D17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121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7B867-7B5B-9297-F9FA-13C691A1F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1AB983-8C9C-FC80-D3A0-AA231F7D1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ED40B5-CB9E-69E6-11D3-8343661A5C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40222F-3FC4-9B05-AEEC-E3CD2DFAFDE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BE8107-87B0-B075-4A36-4D5C35D0E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524" y="200428"/>
            <a:ext cx="7780952" cy="6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119D8-1D48-3F98-45FB-5F7E24FDE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A07D6-A847-2919-4539-20D3CC4A0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423BEE-9FAB-3956-C027-3932F2D34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B2EA3-8D71-5BC2-EE4F-D568C33000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B05B2-5F94-1DB1-EBBF-F0E0B269E14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890E6C-4E3B-A490-23A1-DDC102921E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337" t="25560"/>
          <a:stretch>
            <a:fillRect/>
          </a:stretch>
        </p:blipFill>
        <p:spPr>
          <a:xfrm>
            <a:off x="-1" y="0"/>
            <a:ext cx="9986477" cy="6657571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0E13EA7-3DE0-FB17-3E34-233D2AC74A14}"/>
              </a:ext>
            </a:extLst>
          </p:cNvPr>
          <p:cNvSpPr/>
          <p:nvPr/>
        </p:nvSpPr>
        <p:spPr>
          <a:xfrm>
            <a:off x="4261883" y="3087464"/>
            <a:ext cx="3063949" cy="78054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80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771F2-85C9-ABB0-CFCE-E8A90FA7F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1786E-F57C-DA20-3BD6-7B409580D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Customized Packing Ticket for </a:t>
            </a:r>
            <a:br>
              <a:rPr lang="en-US" dirty="0"/>
            </a:br>
            <a:r>
              <a:rPr lang="en-US" i="1" dirty="0"/>
              <a:t>Customer Parts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198CB6-564D-143D-94B9-A7F7E5E1D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C586B1-BD5C-C759-6850-AC9A89FBEE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965853" cy="4093243"/>
          </a:xfrm>
        </p:spPr>
        <p:txBody>
          <a:bodyPr/>
          <a:lstStyle/>
          <a:p>
            <a:r>
              <a:rPr lang="en-US" dirty="0"/>
              <a:t>In EPICS 10, the same now applies to Customer Parts</a:t>
            </a:r>
          </a:p>
          <a:p>
            <a:r>
              <a:rPr lang="en-US" dirty="0"/>
              <a:t>Create a customized packing ticket report in Crystal Reports</a:t>
            </a:r>
          </a:p>
          <a:p>
            <a:r>
              <a:rPr lang="en-US" dirty="0"/>
              <a:t>Assign it to a Part using the new Crystal Ticket field on the Customer Parts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27458-F9F6-1358-8D3E-9B5350874CA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028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6EEAE-AF05-925B-1F24-BAA01481AC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54FD5-89AA-9554-6D6B-9CDA0660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Customized Packing Ticket for Parts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366EBB-5242-C70A-5F65-4C11CEB66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1B1265-708A-3E65-0C63-20D3AC61B4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EPICS 10, the same now applies to Customer Parts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17E83-A5C3-ACAF-30CD-3419B3DD537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5F60D9-BF87-FF61-7CE0-3D3F163940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857" y="43286"/>
            <a:ext cx="8114286" cy="677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1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7E258-59E2-0FC0-67F9-4E7633FA7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9AB553-54DB-195C-36B2-FA7B8B575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Customized Packing Ticket for Parts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794EC4-2481-354B-1489-18FC10648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E81992-C836-52B3-35A2-FBBA1F594C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 EPICS 10, the same now applies to Customer Parts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3CD34A-494E-B20C-2357-100B051FB66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B26980-A833-6146-670F-AC26268781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26" r="-73" b="27488"/>
          <a:stretch>
            <a:fillRect/>
          </a:stretch>
        </p:blipFill>
        <p:spPr>
          <a:xfrm>
            <a:off x="-138223" y="0"/>
            <a:ext cx="11214099" cy="68580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DB8E441-5F5F-16A2-3675-81A3BFB84A0C}"/>
              </a:ext>
            </a:extLst>
          </p:cNvPr>
          <p:cNvSpPr/>
          <p:nvPr/>
        </p:nvSpPr>
        <p:spPr>
          <a:xfrm>
            <a:off x="5468826" y="5189683"/>
            <a:ext cx="3410479" cy="601138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50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F9A6A-264F-876A-D98A-3A4A07B8E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Customized Packing Ticket for </a:t>
            </a:r>
            <a:br>
              <a:rPr lang="en-US" dirty="0"/>
            </a:br>
            <a:r>
              <a:rPr lang="en-US" i="1" dirty="0"/>
              <a:t>Customer Parts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1F34E7-F033-2AA1-3E7E-0BD9431A3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EE6111-D599-6596-3AA5-62CE1D2BA6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When printing a ticket for a sales order for that Part, the customized report will be used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0A43B-ED09-3D49-8641-F3774CF94A4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38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C3685-25C8-20BD-C9D6-3E1446D16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E15227-213D-5F89-763D-78D5232B8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DC49E-97CE-1111-8DA8-5B8F357CFD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D83F4-94F3-B129-0C71-0BEDCB83C54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A9FEE1-52FA-6158-F5A0-F207BDB8E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381" y="338524"/>
            <a:ext cx="8095238" cy="6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02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EF53BA-EDCE-2D44-4E23-C94481DFE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Here’ a TIP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82F0A2-5AE1-E266-389C-CC441415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40</a:t>
            </a:fld>
            <a:endParaRPr lang="en-US" noProof="0"/>
          </a:p>
        </p:txBody>
      </p:sp>
      <p:pic>
        <p:nvPicPr>
          <p:cNvPr id="9" name="Video 8" descr="Parrot Outdoors">
            <a:extLst>
              <a:ext uri="{FF2B5EF4-FFF2-40B4-BE49-F238E27FC236}">
                <a16:creationId xmlns:a16="http://schemas.microsoft.com/office/drawing/2014/main" id="{795A15D0-AA8C-3C51-49E7-8E2A590651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13570" r="-1" b="17650"/>
          <a:stretch>
            <a:fillRect/>
          </a:stretch>
        </p:blipFill>
        <p:spPr>
          <a:xfrm>
            <a:off x="443365" y="1825625"/>
            <a:ext cx="11215235" cy="4351338"/>
          </a:xfrm>
          <a:prstGeom prst="rect">
            <a:avLst/>
          </a:prstGeom>
          <a:noFill/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3B9DF-9B23-104F-473A-C39E7928CD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EPICS User Conference 2026  • 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636335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FDFD2F-AB21-1A8D-FC55-5B1686CC1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TIP: Packing Dimensions on Part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4257E2-1B80-3265-C65D-23EA291569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4818616" cy="4093243"/>
          </a:xfrm>
        </p:spPr>
        <p:txBody>
          <a:bodyPr/>
          <a:lstStyle/>
          <a:p>
            <a:r>
              <a:rPr lang="en-US" dirty="0"/>
              <a:t>If you need to record packing dimensions, use User Fields on the Part</a:t>
            </a:r>
          </a:p>
          <a:p>
            <a:r>
              <a:rPr lang="en-US" dirty="0"/>
              <a:t>Can print on packing and shipping documents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1E63CB-96E7-B084-B940-560B561E555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0A5436-98AB-FFE1-CE4A-75C078DC8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41</a:t>
            </a:fld>
            <a:endParaRPr lang="en-US" noProof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24CE3B-EBB6-F2EB-2E38-247740AE4D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6524" b="28705"/>
          <a:stretch>
            <a:fillRect/>
          </a:stretch>
        </p:blipFill>
        <p:spPr>
          <a:xfrm>
            <a:off x="5263117" y="1247398"/>
            <a:ext cx="6928884" cy="561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1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0D2965-4623-0BC1-9A60-1D8C16BE9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Without first adding them to a Rack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6977177-CF43-F097-75B1-47C820AE0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27DC467-EBB0-8B4A-DDE2-D3ABE5BE4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Tickets to IPT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E728D-9C1B-E241-0A97-115B5EE5B02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Star: 7 Points 5">
            <a:extLst>
              <a:ext uri="{FF2B5EF4-FFF2-40B4-BE49-F238E27FC236}">
                <a16:creationId xmlns:a16="http://schemas.microsoft.com/office/drawing/2014/main" id="{1F1EC527-DA6E-52F5-6A66-F4554FFC005E}"/>
              </a:ext>
            </a:extLst>
          </p:cNvPr>
          <p:cNvSpPr/>
          <p:nvPr/>
        </p:nvSpPr>
        <p:spPr>
          <a:xfrm rot="482684">
            <a:off x="7124624" y="429029"/>
            <a:ext cx="3487479" cy="3292475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2800" b="1" dirty="0"/>
            </a:br>
            <a:r>
              <a:rPr lang="en-US" sz="3200" b="1" dirty="0"/>
              <a:t>Wishlist </a:t>
            </a:r>
          </a:p>
          <a:p>
            <a:pPr algn="ctr"/>
            <a:r>
              <a:rPr lang="en-US" sz="3200" b="1" dirty="0"/>
              <a:t>2025 </a:t>
            </a:r>
          </a:p>
          <a:p>
            <a:pPr algn="ctr"/>
            <a:r>
              <a:rPr lang="en-US" sz="3200" b="1" dirty="0"/>
              <a:t>#6</a:t>
            </a:r>
          </a:p>
        </p:txBody>
      </p:sp>
    </p:spTree>
    <p:extLst>
      <p:ext uri="{BB962C8B-B14F-4D97-AF65-F5344CB8AC3E}">
        <p14:creationId xmlns:p14="http://schemas.microsoft.com/office/powerpoint/2010/main" val="877040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02947B4-4478-AE00-70C6-EE9F582C9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Interplant Transfer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CCC4D7-DEDD-0795-E3C3-5164C0BD6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8DB7592-EDB2-688E-F995-145F2B7AD9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11019620" cy="4977434"/>
          </a:xfrm>
        </p:spPr>
        <p:txBody>
          <a:bodyPr/>
          <a:lstStyle/>
          <a:p>
            <a:r>
              <a:rPr lang="en-US" dirty="0"/>
              <a:t>IPT is Interplant Transfer</a:t>
            </a:r>
          </a:p>
          <a:p>
            <a:r>
              <a:rPr lang="en-US" dirty="0"/>
              <a:t>Anyone can use IPT. It might be helpful to you.</a:t>
            </a:r>
          </a:p>
          <a:p>
            <a:r>
              <a:rPr lang="en-US" dirty="0"/>
              <a:t>If you have physically separated facilities, you might want to </a:t>
            </a:r>
            <a:br>
              <a:rPr lang="en-US" dirty="0"/>
            </a:br>
            <a:r>
              <a:rPr lang="en-US" dirty="0"/>
              <a:t>use IPT</a:t>
            </a:r>
          </a:p>
          <a:p>
            <a:r>
              <a:rPr lang="en-US" dirty="0"/>
              <a:t>IPT uses a Plant Code to identify the current location of a Rack or Ticket</a:t>
            </a:r>
          </a:p>
          <a:p>
            <a:r>
              <a:rPr lang="en-US" dirty="0"/>
              <a:t>Departments are assigned a Plant Code so you know their location</a:t>
            </a:r>
          </a:p>
          <a:p>
            <a:r>
              <a:rPr lang="en-US" dirty="0"/>
              <a:t>If the next dept in the routing is in another plant… then IPT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47E08-187A-0F18-2B70-B18A57877D2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3226C0-0C93-FF52-68E3-F34273AB9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232" t="23142" r="16171" b="24840"/>
          <a:stretch>
            <a:fillRect/>
          </a:stretch>
        </p:blipFill>
        <p:spPr>
          <a:xfrm>
            <a:off x="9163198" y="-160238"/>
            <a:ext cx="3028802" cy="247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5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B590C-0665-7CF8-6718-F08A83339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Interplant Transfer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A055AE-03C6-A2B8-2D0B-C5388B63F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1AC18E-232B-0999-E2FA-D9F3886512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10807701" cy="4093243"/>
          </a:xfrm>
        </p:spPr>
        <p:txBody>
          <a:bodyPr/>
          <a:lstStyle/>
          <a:p>
            <a:r>
              <a:rPr lang="en-US" dirty="0"/>
              <a:t>Using IPT you can transfer Racks from one </a:t>
            </a:r>
            <a:br>
              <a:rPr lang="en-US" dirty="0"/>
            </a:br>
            <a:r>
              <a:rPr lang="en-US" dirty="0"/>
              <a:t>plant to another</a:t>
            </a:r>
          </a:p>
          <a:p>
            <a:r>
              <a:rPr lang="en-US" dirty="0"/>
              <a:t>You can also manually add Tickets to a Rack, and then </a:t>
            </a:r>
            <a:br>
              <a:rPr lang="en-US" dirty="0"/>
            </a:br>
            <a:r>
              <a:rPr lang="en-US" dirty="0"/>
              <a:t>transfer the Rack</a:t>
            </a:r>
          </a:p>
          <a:p>
            <a:r>
              <a:rPr lang="en-US" dirty="0"/>
              <a:t>In EPICS 10, you can transfer Tickets </a:t>
            </a:r>
            <a:r>
              <a:rPr lang="en-US" i="1" dirty="0"/>
              <a:t>directly from the IPT screen </a:t>
            </a:r>
            <a:r>
              <a:rPr lang="en-US" dirty="0"/>
              <a:t>without first putting them into a rack</a:t>
            </a:r>
          </a:p>
          <a:p>
            <a:r>
              <a:rPr lang="en-US" dirty="0"/>
              <a:t>After transfer, the ticket’s Plant code is updated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1399C-3ED0-A20E-D33A-0EA25FEEA35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0693F6-F5BC-1E81-19BC-CD0CA2FAA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232" t="23142" r="16171" b="24840"/>
          <a:stretch>
            <a:fillRect/>
          </a:stretch>
        </p:blipFill>
        <p:spPr>
          <a:xfrm>
            <a:off x="9163198" y="-160238"/>
            <a:ext cx="3028802" cy="247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644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4A82D7-7CE3-A6AE-9E9F-F2F03D9602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0232" t="23142" r="16171" b="24840"/>
          <a:stretch>
            <a:fillRect/>
          </a:stretch>
        </p:blipFill>
        <p:spPr>
          <a:xfrm>
            <a:off x="9163198" y="-160238"/>
            <a:ext cx="3028802" cy="24773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E830E8-7539-1F67-C4A5-2C9F629D1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A7C68F-73AD-D5AD-6BAD-18BFF39BB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D6DB3B-9913-E186-91E3-FA1E4B984A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95636-8FD9-E08D-DCA2-674DA4AE742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2026-04-03_15-43-18">
            <a:hlinkClick r:id="" action="ppaction://media"/>
            <a:extLst>
              <a:ext uri="{FF2B5EF4-FFF2-40B4-BE49-F238E27FC236}">
                <a16:creationId xmlns:a16="http://schemas.microsoft.com/office/drawing/2014/main" id="{3E1DDD07-9286-3A40-4F6A-FFBD260AEF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77081" y="0"/>
            <a:ext cx="8237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2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Packing and Shipping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D5C1B2-271D-EB9F-71B6-B19D23EE4B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F87D0-FD38-6E73-A939-7829A008DC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46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4069682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81347-D60A-CFBB-CD96-C5F29F424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Solution: New Ticket Status *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A80A3B-1794-7DD9-DF04-D91B8A544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294B06-A1E7-A668-58D8-502B6318D7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423723"/>
          </a:xfrm>
        </p:spPr>
        <p:txBody>
          <a:bodyPr/>
          <a:lstStyle/>
          <a:p>
            <a:r>
              <a:rPr lang="en-US" dirty="0"/>
              <a:t>EPICS 10 has a new Ticket status code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is a duplicate of the </a:t>
            </a:r>
            <a:br>
              <a:rPr lang="en-US" dirty="0"/>
            </a:br>
            <a:r>
              <a:rPr lang="en-US" dirty="0"/>
              <a:t>status O ticket </a:t>
            </a:r>
          </a:p>
          <a:p>
            <a:r>
              <a:rPr lang="en-US" dirty="0"/>
              <a:t>These duplicate tickets remain </a:t>
            </a:r>
            <a:br>
              <a:rPr lang="en-US" dirty="0"/>
            </a:br>
            <a:r>
              <a:rPr lang="en-US" dirty="0"/>
              <a:t>forever (status O tickets do not)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4F3D6-5394-C427-A93D-BF7F59D93DB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63EB4D-80D5-FB21-2117-2C0F4886964D}"/>
              </a:ext>
            </a:extLst>
          </p:cNvPr>
          <p:cNvSpPr txBox="1"/>
          <p:nvPr/>
        </p:nvSpPr>
        <p:spPr>
          <a:xfrm>
            <a:off x="3498715" y="2012061"/>
            <a:ext cx="10797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solidFill>
                  <a:schemeClr val="bg1"/>
                </a:solidFill>
              </a:rPr>
              <a:t>*</a:t>
            </a:r>
            <a:endParaRPr lang="en-US" sz="9600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DC2C09D-9A11-ED18-52CF-DA37B9101C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054282" y="2204573"/>
            <a:ext cx="5992166" cy="394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22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44D81-C53E-F975-E8E7-00CD8345F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DF9B69-A57F-BA22-489F-F954DFEC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8E2BD3-52BE-6E30-3D00-21CFFDA8981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82860-CD40-2CB1-267D-E02759DB639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132372-A94D-5555-04BE-1CB7E7DD3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857" y="243285"/>
            <a:ext cx="7714286" cy="6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95049"/>
      </p:ext>
    </p:extLst>
  </p:cSld>
  <p:clrMapOvr>
    <a:masterClrMapping/>
  </p:clrMapOvr>
  <p:transition spd="slow" advClick="0" advTm="1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31083-736E-FBE7-0305-03BC0E460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CEA69-6D8B-0866-733F-EF5C9173F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49A5DC-0D84-600B-7D90-DDE63C9EE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530EEC-F534-7456-E1E5-463E843D52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1816E-0FAB-737D-C523-B44462E9BA9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F18D41-C618-575B-9744-66D009005E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559" b="37195"/>
          <a:stretch>
            <a:fillRect/>
          </a:stretch>
        </p:blipFill>
        <p:spPr>
          <a:xfrm>
            <a:off x="991170" y="136526"/>
            <a:ext cx="11200830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24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89578-64A9-780B-7D34-25CF33D99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D9D2E4-BBDA-8D33-3D75-820660B9A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ECF6F0-C6F6-5370-24E3-F78692E074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6E1DD-1FA4-B347-D02E-94AE2D1204D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A9E52E-025E-D08F-7DDE-B8A13D6BBD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2" b="26845"/>
          <a:stretch>
            <a:fillRect/>
          </a:stretch>
        </p:blipFill>
        <p:spPr>
          <a:xfrm>
            <a:off x="1074467" y="136525"/>
            <a:ext cx="11117533" cy="672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9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66A69-95D9-F5B2-2BC2-0C52B57A8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Report and Manifest Screen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751B5A-A5ED-B36B-1292-3EAC8259A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74FDFC-05A4-2D0B-E509-9E6BFB44A5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7266354" cy="4093243"/>
          </a:xfrm>
        </p:spPr>
        <p:txBody>
          <a:bodyPr/>
          <a:lstStyle/>
          <a:p>
            <a:r>
              <a:rPr lang="en-US" dirty="0"/>
              <a:t>The Manifest report and Manifest screen refer to status * tickets</a:t>
            </a:r>
          </a:p>
          <a:p>
            <a:r>
              <a:rPr lang="en-US" dirty="0"/>
              <a:t>Both will always show the tickets shipped to the processor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B27BAB-B46A-9468-33D4-D412696500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11883</TotalTime>
  <Words>1214</Words>
  <Application>Microsoft Office PowerPoint</Application>
  <PresentationFormat>Widescreen</PresentationFormat>
  <Paragraphs>216</Paragraphs>
  <Slides>46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Trade Gothic LT Pro</vt:lpstr>
      <vt:lpstr>Trebuchet MS</vt:lpstr>
      <vt:lpstr>Office Theme</vt:lpstr>
      <vt:lpstr>Packing and Shipping</vt:lpstr>
      <vt:lpstr>Reprint  Outside Processor Manifest</vt:lpstr>
      <vt:lpstr>Reprint Outside Processor Manifests</vt:lpstr>
      <vt:lpstr>PowerPoint Presentation</vt:lpstr>
      <vt:lpstr>The Solution: New Ticket Status *</vt:lpstr>
      <vt:lpstr>PowerPoint Presentation</vt:lpstr>
      <vt:lpstr>PowerPoint Presentation</vt:lpstr>
      <vt:lpstr>PowerPoint Presentation</vt:lpstr>
      <vt:lpstr>Manifest Report and Manifest Screen</vt:lpstr>
      <vt:lpstr>PowerPoint Presentation</vt:lpstr>
      <vt:lpstr>To Support this EPICS 10 Feature, Your Manifest Report Needs an Update</vt:lpstr>
      <vt:lpstr>Special Consideration for Manifest</vt:lpstr>
      <vt:lpstr>Shipping Alerts</vt:lpstr>
      <vt:lpstr>Alert the Shipping Department  with Notes and Alerts</vt:lpstr>
      <vt:lpstr>Notes and Alerts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Build Picklists More Efficiently</vt:lpstr>
      <vt:lpstr>Go Directly to Picklist</vt:lpstr>
      <vt:lpstr>Go Directly to Picklist Tab</vt:lpstr>
      <vt:lpstr>PowerPoint Presentation</vt:lpstr>
      <vt:lpstr>PowerPoint Presentation</vt:lpstr>
      <vt:lpstr>PowerPoint Presentation</vt:lpstr>
      <vt:lpstr>Multi-select List Boxes</vt:lpstr>
      <vt:lpstr>Select Multiple Items from List Boxes</vt:lpstr>
      <vt:lpstr>PowerPoint Presentation</vt:lpstr>
      <vt:lpstr>PowerPoint Presentation</vt:lpstr>
      <vt:lpstr>Part-specific Packing Ticket</vt:lpstr>
      <vt:lpstr>Customized Packing Ticket for  Customers</vt:lpstr>
      <vt:lpstr>PowerPoint Presentation</vt:lpstr>
      <vt:lpstr>PowerPoint Presentation</vt:lpstr>
      <vt:lpstr>Customized Packing Ticket for  Customer Parts</vt:lpstr>
      <vt:lpstr>Customized Packing Ticket for Parts</vt:lpstr>
      <vt:lpstr>Customized Packing Ticket for Parts</vt:lpstr>
      <vt:lpstr>Customized Packing Ticket for  Customer Parts</vt:lpstr>
      <vt:lpstr>Here’ a TIP</vt:lpstr>
      <vt:lpstr>TIP: Packing Dimensions on Part</vt:lpstr>
      <vt:lpstr>Add Tickets to IPT</vt:lpstr>
      <vt:lpstr>Interplant Transfer</vt:lpstr>
      <vt:lpstr>Interplant Transfer</vt:lpstr>
      <vt:lpstr>PowerPoint Presentation</vt:lpstr>
      <vt:lpstr>Packing and Shipping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Scott Wilson</cp:lastModifiedBy>
  <cp:revision>153</cp:revision>
  <dcterms:created xsi:type="dcterms:W3CDTF">2026-01-16T14:58:55Z</dcterms:created>
  <dcterms:modified xsi:type="dcterms:W3CDTF">2026-04-17T14:02:43Z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